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AFF"/>
    <a:srgbClr val="85CBFF"/>
    <a:srgbClr val="FDDF8B"/>
    <a:srgbClr val="FFFB65"/>
    <a:srgbClr val="3F9397"/>
    <a:srgbClr val="25EBAE"/>
    <a:srgbClr val="33FBF6"/>
    <a:srgbClr val="EADCF4"/>
    <a:srgbClr val="E9545D"/>
    <a:srgbClr val="59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6" d="100"/>
          <a:sy n="106" d="100"/>
        </p:scale>
        <p:origin x="-600" y="433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560" tIns="45781" rIns="91560" bIns="4578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1"/>
            <a:ext cx="2949786" cy="498693"/>
          </a:xfrm>
          <a:prstGeom prst="rect">
            <a:avLst/>
          </a:prstGeom>
        </p:spPr>
        <p:txBody>
          <a:bodyPr vert="horz" lIns="91560" tIns="45781" rIns="91560" bIns="4578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0" tIns="45781" rIns="91560" bIns="457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0" tIns="45781" rIns="91560" bIns="4578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50"/>
            <a:ext cx="2949786" cy="498692"/>
          </a:xfrm>
          <a:prstGeom prst="rect">
            <a:avLst/>
          </a:prstGeom>
        </p:spPr>
        <p:txBody>
          <a:bodyPr vert="horz" lIns="91560" tIns="45781" rIns="91560" bIns="4578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50"/>
            <a:ext cx="2949786" cy="498692"/>
          </a:xfrm>
          <a:prstGeom prst="rect">
            <a:avLst/>
          </a:prstGeom>
        </p:spPr>
        <p:txBody>
          <a:bodyPr vert="horz" lIns="91560" tIns="45781" rIns="91560" bIns="4578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5/31/2019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図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22" y="904808"/>
            <a:ext cx="6543674" cy="99042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2024217" y="385300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ln w="15875">
                  <a:noFill/>
                  <a:prstDash val="solid"/>
                  <a:miter lim="800000"/>
                </a:ln>
                <a:solidFill>
                  <a:srgbClr val="3F9397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ja-JP" altLang="en-US" sz="2400" dirty="0" smtClean="0">
                <a:ln w="15875">
                  <a:noFill/>
                  <a:prstDash val="solid"/>
                  <a:miter lim="800000"/>
                </a:ln>
                <a:solidFill>
                  <a:srgbClr val="3F9397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食品ロス」をなくしましょう！</a:t>
            </a:r>
            <a:endParaRPr lang="ja-JP" altLang="en-US" sz="2400" dirty="0">
              <a:ln w="15875">
                <a:noFill/>
                <a:prstDash val="solid"/>
                <a:miter lim="800000"/>
              </a:ln>
              <a:solidFill>
                <a:srgbClr val="3F9397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33995" y="1085620"/>
            <a:ext cx="58528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 smtClean="0">
                <a:ln w="25400">
                  <a:noFill/>
                </a:ln>
                <a:solidFill>
                  <a:schemeClr val="bg1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食材レスキュー・クッキング教室</a:t>
            </a:r>
            <a:endParaRPr lang="ja-JP" altLang="en-US" sz="3200" dirty="0">
              <a:ln w="25400">
                <a:noFill/>
              </a:ln>
              <a:solidFill>
                <a:schemeClr val="bg1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80686" y="4770933"/>
            <a:ext cx="1303467" cy="626701"/>
          </a:xfrm>
          <a:prstGeom prst="rect">
            <a:avLst/>
          </a:prstGeom>
        </p:spPr>
        <p:txBody>
          <a:bodyPr lIns="36000" tIns="36000" rIns="36000" bIns="36000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  <a:endParaRPr lang="ja-JP" altLang="en-US" sz="3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26818" y="9258460"/>
            <a:ext cx="3456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9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endParaRPr lang="ja-JP" altLang="en-US" sz="9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234903" y="4588385"/>
            <a:ext cx="5950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</a:t>
            </a:r>
            <a:endParaRPr lang="ja-JP" altLang="en-US" sz="16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026" name="図 3" descr="http://www.wanpug.com/illust/illust4438.png"/>
          <p:cNvPicPr>
            <a:picLocks noChangeArrowheads="1"/>
          </p:cNvPicPr>
          <p:nvPr/>
        </p:nvPicPr>
        <p:blipFill>
          <a:blip r:embed="rId3">
            <a:lum bright="-1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08" y="1926273"/>
            <a:ext cx="7139826" cy="632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771742" y="8195183"/>
            <a:ext cx="6250070" cy="2273008"/>
          </a:xfrm>
          <a:prstGeom prst="roundRect">
            <a:avLst/>
          </a:prstGeom>
          <a:solidFill>
            <a:srgbClr val="CDEAFF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44151" y="4648574"/>
            <a:ext cx="663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2453814" y="5233021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参加資格</a:t>
            </a:r>
          </a:p>
        </p:txBody>
      </p:sp>
      <p:sp>
        <p:nvSpPr>
          <p:cNvPr id="33" name="TextBox 21"/>
          <p:cNvSpPr txBox="1"/>
          <p:nvPr/>
        </p:nvSpPr>
        <p:spPr>
          <a:xfrm>
            <a:off x="3315988" y="4647966"/>
            <a:ext cx="273183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女性センター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４階 料理教室</a:t>
            </a:r>
            <a:endParaRPr lang="en-US" altLang="ja-JP" sz="11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1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（金沢市三社町１番</a:t>
            </a:r>
            <a:r>
              <a:rPr lang="en-US" altLang="ja-JP" sz="11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44</a:t>
            </a:r>
            <a:r>
              <a:rPr lang="ja-JP" altLang="en-US" sz="11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号）</a:t>
            </a:r>
            <a:endParaRPr lang="en-US" altLang="ja-JP" sz="11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34" name="TextBox 23"/>
          <p:cNvSpPr txBox="1"/>
          <p:nvPr/>
        </p:nvSpPr>
        <p:spPr>
          <a:xfrm>
            <a:off x="3315988" y="5200228"/>
            <a:ext cx="2303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どなた</a:t>
            </a:r>
            <a:r>
              <a:rPr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でも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（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先着</a:t>
            </a:r>
            <a:r>
              <a:rPr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24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</a:t>
            </a:r>
            <a:r>
              <a:rPr lang="ja-JP" altLang="en-US" sz="14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）</a:t>
            </a:r>
            <a:endParaRPr lang="zh-CN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0" name="TextBox 72"/>
          <p:cNvSpPr txBox="1"/>
          <p:nvPr/>
        </p:nvSpPr>
        <p:spPr>
          <a:xfrm>
            <a:off x="1234903" y="6535319"/>
            <a:ext cx="445223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講   師</a:t>
            </a:r>
            <a:r>
              <a:rPr lang="ja-JP" altLang="en-US" sz="114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 　：　 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川岸 松子  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氏　</a:t>
            </a:r>
            <a:r>
              <a:rPr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(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栄養士・料理研究家）</a:t>
            </a:r>
            <a:endParaRPr lang="en-US" altLang="ja-JP" sz="14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　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47" name="TextBox 72"/>
          <p:cNvSpPr txBox="1"/>
          <p:nvPr/>
        </p:nvSpPr>
        <p:spPr>
          <a:xfrm>
            <a:off x="1235942" y="7007897"/>
            <a:ext cx="5379358" cy="5283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14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駐車場 　：　台数に限りがあり、混雑する場合がありますので、なるべく</a:t>
            </a:r>
            <a:endParaRPr lang="en-US" altLang="ja-JP" sz="114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4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　　</a:t>
            </a:r>
            <a:r>
              <a:rPr lang="ja-JP" altLang="en-US" sz="114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ja-JP" altLang="en-US" sz="114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公共交通機関のご利用をお願いいたします。</a:t>
            </a:r>
            <a:endParaRPr lang="en-US" altLang="ja-JP" sz="114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2" name="TextBox 20"/>
          <p:cNvSpPr txBox="1"/>
          <p:nvPr/>
        </p:nvSpPr>
        <p:spPr>
          <a:xfrm>
            <a:off x="3286433" y="4166129"/>
            <a:ext cx="3432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10</a:t>
            </a:r>
            <a:r>
              <a:rPr lang="zh-CN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  <a:r>
              <a:rPr lang="zh-CN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</a:t>
            </a:r>
            <a:r>
              <a:rPr lang="en-US" altLang="ja-JP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13</a:t>
            </a:r>
            <a:r>
              <a:rPr lang="zh-CN" altLang="en-US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lang="en-US" altLang="zh-CN" sz="16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00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〈9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：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4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～受付開始</a:t>
            </a:r>
            <a:r>
              <a:rPr lang="en-US" altLang="ja-JP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〉</a:t>
            </a:r>
            <a:endParaRPr lang="zh-CN" altLang="en-US" sz="1276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462485" y="4172603"/>
            <a:ext cx="663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 間</a:t>
            </a:r>
            <a:endParaRPr lang="en-US" altLang="ja-JP" sz="1600" dirty="0" smtClean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endParaRPr lang="ja-JP" altLang="en-US" sz="16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444151" y="5747290"/>
            <a:ext cx="6415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参加費</a:t>
            </a:r>
            <a:endParaRPr lang="ja-JP" altLang="en-US" sz="12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6" name="TextBox 23"/>
          <p:cNvSpPr txBox="1"/>
          <p:nvPr/>
        </p:nvSpPr>
        <p:spPr>
          <a:xfrm>
            <a:off x="3334058" y="571359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300</a:t>
            </a:r>
            <a:r>
              <a:rPr lang="ja-JP" altLang="en-US" sz="14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円</a:t>
            </a:r>
            <a:endParaRPr lang="zh-CN" altLang="en-US" sz="14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2463322" y="6108962"/>
            <a:ext cx="6270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2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持ち物</a:t>
            </a:r>
            <a:endParaRPr lang="ja-JP" altLang="en-US" sz="12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9" name="フローチャート : 結合子 1"/>
          <p:cNvSpPr/>
          <p:nvPr/>
        </p:nvSpPr>
        <p:spPr>
          <a:xfrm>
            <a:off x="880686" y="4155527"/>
            <a:ext cx="1440516" cy="1427814"/>
          </a:xfrm>
          <a:prstGeom prst="flowChartConnector">
            <a:avLst/>
          </a:prstGeom>
          <a:ln w="136525" cmpd="dbl"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en-US" altLang="ja-JP" sz="2600" kern="100" dirty="0" smtClean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6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月</a:t>
            </a:r>
            <a:r>
              <a:rPr lang="en-US" altLang="ja-JP" sz="2600" kern="100" dirty="0" smtClean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24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日（</a:t>
            </a:r>
            <a:r>
              <a:rPr lang="ja-JP" altLang="en-US" sz="1400" kern="100" dirty="0" smtClean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月</a:t>
            </a:r>
            <a:r>
              <a:rPr lang="ja-JP" sz="1400" kern="100" dirty="0" smtClean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）</a:t>
            </a:r>
            <a:endParaRPr lang="ja-JP" sz="105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algn="ctr">
              <a:lnSpc>
                <a:spcPts val="2200"/>
              </a:lnSpc>
              <a:spcAft>
                <a:spcPts val="0"/>
              </a:spcAft>
            </a:pPr>
            <a:r>
              <a:rPr lang="en-US" sz="1400" kern="10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 </a:t>
            </a:r>
            <a:r>
              <a:rPr lang="ja-JP" sz="1400" kern="100" dirty="0">
                <a:solidFill>
                  <a:srgbClr val="000000"/>
                </a:solidFill>
                <a:effectLst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開催！</a:t>
            </a:r>
            <a:endParaRPr lang="ja-JP" sz="1050" kern="100" dirty="0">
              <a:effectLst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1330770" y="9074318"/>
            <a:ext cx="1113697" cy="514738"/>
          </a:xfrm>
          <a:prstGeom prst="rect">
            <a:avLst/>
          </a:prstGeom>
          <a:solidFill>
            <a:schemeClr val="bg1"/>
          </a:solidFill>
        </p:spPr>
        <p:txBody>
          <a:bodyPr wrap="square" tIns="72000" bIns="72000" anchor="ctr" anchorCtr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お申込み</a:t>
            </a:r>
          </a:p>
          <a:p>
            <a:pPr algn="ctr"/>
            <a:r>
              <a:rPr lang="ja-JP" altLang="en-US" sz="1200" dirty="0" smtClean="0">
                <a:solidFill>
                  <a:srgbClr val="E954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お問合せ</a:t>
            </a:r>
            <a:endParaRPr lang="ja-JP" altLang="en-US" sz="1200" dirty="0">
              <a:solidFill>
                <a:srgbClr val="E954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1" name="TextBox 26"/>
          <p:cNvSpPr txBox="1"/>
          <p:nvPr/>
        </p:nvSpPr>
        <p:spPr>
          <a:xfrm>
            <a:off x="1154313" y="8298817"/>
            <a:ext cx="5474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先着順！　</a:t>
            </a:r>
            <a:r>
              <a:rPr lang="ja-JP" altLang="en-US" sz="24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６ </a:t>
            </a:r>
            <a:r>
              <a:rPr lang="ja-JP" altLang="en-US" sz="16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 </a:t>
            </a:r>
            <a:r>
              <a:rPr lang="en-US" altLang="ja-JP" sz="24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 </a:t>
            </a:r>
            <a:r>
              <a:rPr lang="ja-JP" altLang="en-US" sz="16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日（火） 午前</a:t>
            </a:r>
            <a:r>
              <a:rPr lang="en-US" altLang="ja-JP" sz="16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sz="16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時から受付開始</a:t>
            </a:r>
            <a:r>
              <a:rPr lang="ja-JP" altLang="en-US" sz="163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◆</a:t>
            </a:r>
            <a:endParaRPr lang="zh-CN" altLang="en-US" sz="1630" dirty="0">
              <a:solidFill>
                <a:schemeClr val="accent2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TextBox 29"/>
          <p:cNvSpPr txBox="1"/>
          <p:nvPr/>
        </p:nvSpPr>
        <p:spPr>
          <a:xfrm>
            <a:off x="2744104" y="8851102"/>
            <a:ext cx="3526453" cy="10515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400" dirty="0" smtClean="0">
                <a:solidFill>
                  <a:schemeClr val="bg2">
                    <a:lumMod val="25000"/>
                  </a:schemeClr>
                </a:solidFill>
                <a:latin typeface="MS PGothic" pitchFamily="34" charset="-128"/>
                <a:ea typeface="MS PGothic" pitchFamily="34" charset="-128"/>
              </a:rPr>
              <a:t>　▶</a:t>
            </a:r>
            <a:r>
              <a:rPr lang="ja-JP" altLang="en-US" sz="1400" dirty="0" smtClean="0">
                <a:solidFill>
                  <a:schemeClr val="bg2">
                    <a:lumMod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お申し込みはお電話で</a:t>
            </a:r>
            <a:endParaRPr lang="en-US" altLang="ja-JP" sz="1400" dirty="0" smtClean="0">
              <a:solidFill>
                <a:schemeClr val="bg2">
                  <a:lumMod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金沢市役所環境政策課</a:t>
            </a:r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en-US" altLang="ja-JP" sz="1200" dirty="0" smtClean="0">
              <a:solidFill>
                <a:schemeClr val="bg2">
                  <a:lumMod val="25000"/>
                </a:schemeClr>
              </a:solidFill>
              <a:latin typeface="MS PGothic" pitchFamily="34" charset="-128"/>
              <a:ea typeface="MS PGothic" pitchFamily="34" charset="-128"/>
            </a:endParaRPr>
          </a:p>
          <a:p>
            <a:r>
              <a:rPr lang="ja-JP" altLang="en-US" sz="1200" dirty="0" smtClean="0">
                <a:solidFill>
                  <a:schemeClr val="bg2">
                    <a:lumMod val="25000"/>
                  </a:schemeClr>
                </a:solidFill>
                <a:latin typeface="MS PGothic" pitchFamily="34" charset="-128"/>
                <a:ea typeface="MS PGothic" pitchFamily="34" charset="-128"/>
              </a:rPr>
              <a:t>　</a:t>
            </a:r>
            <a:endParaRPr lang="zh-CN" altLang="en-US" sz="1200" dirty="0">
              <a:solidFill>
                <a:schemeClr val="bg2">
                  <a:lumMod val="25000"/>
                </a:schemeClr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64" name="TextBox 29"/>
          <p:cNvSpPr txBox="1"/>
          <p:nvPr/>
        </p:nvSpPr>
        <p:spPr>
          <a:xfrm>
            <a:off x="969816" y="9963558"/>
            <a:ext cx="5924386" cy="75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ja-JP" altLang="en-US" sz="1100" dirty="0" smtClean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＊この事業は金沢市の委託を受けて、いしかわフードバンクネットが企画・運営しています。</a:t>
            </a:r>
            <a:endParaRPr lang="en-US" altLang="ja-JP" sz="1100" dirty="0" smtClean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endParaRPr lang="en-US" altLang="ja-JP" sz="1200" dirty="0" smtClean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endParaRPr lang="zh-CN" altLang="en-US" sz="12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853923" y="9456850"/>
            <a:ext cx="3930420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2">
                    <a:lumMod val="25000"/>
                  </a:schemeClr>
                </a:solidFill>
              </a:rPr>
              <a:t>　</a:t>
            </a:r>
            <a:r>
              <a:rPr kumimoji="1" lang="en-US" altLang="ja-JP" dirty="0" smtClean="0">
                <a:solidFill>
                  <a:schemeClr val="bg2">
                    <a:lumMod val="25000"/>
                  </a:schemeClr>
                </a:solidFill>
              </a:rPr>
              <a:t>076-220-2507 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</a:rPr>
              <a:t>（平日</a:t>
            </a:r>
            <a:r>
              <a:rPr kumimoji="1" lang="en-US" altLang="ja-JP" sz="1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9:00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～</a:t>
            </a:r>
            <a:r>
              <a:rPr kumimoji="1" lang="en-US" altLang="ja-JP" sz="12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17:45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</a:rPr>
              <a:t>）</a:t>
            </a:r>
            <a:endParaRPr kumimoji="1" lang="ja-JP" altLang="en-US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6" name="TextBox 23"/>
          <p:cNvSpPr txBox="1"/>
          <p:nvPr/>
        </p:nvSpPr>
        <p:spPr>
          <a:xfrm>
            <a:off x="3302584" y="611301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エプロン、三角巾エプロン、三角巾、ふきん、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手拭きタオル、筆記</a:t>
            </a:r>
            <a:r>
              <a:rPr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用具、飲み物</a:t>
            </a:r>
            <a:endParaRPr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lang="zh-CN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798933" y="2952451"/>
            <a:ext cx="4286993" cy="205672"/>
          </a:xfrm>
          <a:prstGeom prst="roundRect">
            <a:avLst>
              <a:gd name="adj" fmla="val 50000"/>
            </a:avLst>
          </a:prstGeom>
          <a:solidFill>
            <a:srgbClr val="CDEAFF"/>
          </a:solidFill>
          <a:ln>
            <a:noFill/>
          </a:ln>
          <a:effectLst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1135263" y="2730118"/>
            <a:ext cx="56751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 smtClean="0">
                <a:solidFill>
                  <a:srgbClr val="FFC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</a:t>
            </a:r>
            <a:r>
              <a:rPr lang="ja-JP" altLang="en-US" sz="2000" dirty="0" smtClean="0">
                <a:solidFill>
                  <a:srgbClr val="3F9397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1600" dirty="0" smtClean="0">
                <a:solidFill>
                  <a:srgbClr val="3F9397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テーマは</a:t>
            </a:r>
            <a:r>
              <a:rPr lang="ja-JP" altLang="en-US" sz="2000" dirty="0" smtClean="0">
                <a:solidFill>
                  <a:srgbClr val="3F9397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　夏</a:t>
            </a:r>
            <a:r>
              <a:rPr lang="ja-JP" altLang="en-US" sz="2000" smtClean="0">
                <a:solidFill>
                  <a:srgbClr val="3F9397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野菜 </a:t>
            </a:r>
            <a:r>
              <a:rPr lang="ja-JP" altLang="en-US" sz="1600" dirty="0">
                <a:solidFill>
                  <a:srgbClr val="3F9397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の</a:t>
            </a:r>
            <a:r>
              <a:rPr lang="ja-JP" altLang="en-US" sz="1600" smtClean="0">
                <a:solidFill>
                  <a:srgbClr val="3F9397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 </a:t>
            </a:r>
            <a:r>
              <a:rPr lang="ja-JP" altLang="en-US" sz="2000" dirty="0" smtClean="0">
                <a:solidFill>
                  <a:srgbClr val="3F9397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使いきり </a:t>
            </a:r>
            <a:r>
              <a:rPr lang="ja-JP" altLang="en-US" sz="2000" dirty="0" smtClean="0">
                <a:solidFill>
                  <a:srgbClr val="3F9397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2000" dirty="0" smtClean="0">
                <a:solidFill>
                  <a:srgbClr val="FFC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</a:t>
            </a:r>
            <a:endParaRPr lang="ja-JP" altLang="en-US" sz="2800" dirty="0">
              <a:solidFill>
                <a:srgbClr val="FFC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305563" y="3158123"/>
            <a:ext cx="51720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「食品ロス」について学び、食材を上手に使いきるレシピで</a:t>
            </a:r>
            <a:endParaRPr kumimoji="1" lang="en-US" altLang="ja-JP" sz="1300" dirty="0" smtClean="0">
              <a:solidFill>
                <a:schemeClr val="accent2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おいし</a:t>
            </a:r>
            <a:r>
              <a:rPr lang="ja-JP" altLang="en-US" sz="1300" dirty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</a:t>
            </a:r>
            <a:r>
              <a:rPr kumimoji="1" lang="ja-JP" altLang="en-US" sz="13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料理を作ります</a:t>
            </a:r>
            <a:endParaRPr kumimoji="1" lang="en-US" altLang="ja-JP" sz="1300" dirty="0" smtClean="0">
              <a:solidFill>
                <a:schemeClr val="accent2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3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トマトやキュウリ、ナスなどの夏野菜を残さず使って、</a:t>
            </a:r>
            <a:endParaRPr kumimoji="1" lang="en-US" altLang="ja-JP" sz="1300" dirty="0" smtClean="0">
              <a:solidFill>
                <a:schemeClr val="accent2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1300" dirty="0" smtClean="0">
                <a:solidFill>
                  <a:schemeClr val="accent2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みんなでおいしく食べきりましょう！</a:t>
            </a:r>
            <a:endParaRPr kumimoji="1" lang="ja-JP" altLang="en-US" sz="1300" dirty="0">
              <a:solidFill>
                <a:schemeClr val="accent2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336" y="3517473"/>
            <a:ext cx="668298" cy="66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465</TotalTime>
  <Words>135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FJ-USER</cp:lastModifiedBy>
  <cp:revision>49</cp:revision>
  <cp:lastPrinted>2019-05-31T00:33:15Z</cp:lastPrinted>
  <dcterms:created xsi:type="dcterms:W3CDTF">2013-08-07T01:16:52Z</dcterms:created>
  <dcterms:modified xsi:type="dcterms:W3CDTF">2019-05-31T04:46:26Z</dcterms:modified>
</cp:coreProperties>
</file>